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9" r:id="rId5"/>
    <p:sldId id="284" r:id="rId6"/>
    <p:sldId id="361" r:id="rId7"/>
    <p:sldId id="262" r:id="rId8"/>
    <p:sldId id="472" r:id="rId9"/>
    <p:sldId id="462" r:id="rId10"/>
    <p:sldId id="490" r:id="rId11"/>
    <p:sldId id="494" r:id="rId12"/>
    <p:sldId id="491" r:id="rId13"/>
    <p:sldId id="493" r:id="rId14"/>
    <p:sldId id="506" r:id="rId15"/>
    <p:sldId id="507" r:id="rId16"/>
    <p:sldId id="511" r:id="rId17"/>
    <p:sldId id="513" r:id="rId18"/>
    <p:sldId id="512" r:id="rId19"/>
    <p:sldId id="514" r:id="rId20"/>
    <p:sldId id="515" r:id="rId21"/>
    <p:sldId id="516" r:id="rId22"/>
    <p:sldId id="528" r:id="rId23"/>
    <p:sldId id="522" r:id="rId24"/>
    <p:sldId id="523" r:id="rId25"/>
    <p:sldId id="524" r:id="rId26"/>
    <p:sldId id="526" r:id="rId27"/>
    <p:sldId id="509" r:id="rId28"/>
    <p:sldId id="499" r:id="rId29"/>
    <p:sldId id="518" r:id="rId30"/>
    <p:sldId id="517" r:id="rId31"/>
    <p:sldId id="527" r:id="rId32"/>
    <p:sldId id="500" r:id="rId33"/>
    <p:sldId id="520" r:id="rId34"/>
    <p:sldId id="519" r:id="rId35"/>
    <p:sldId id="521" r:id="rId36"/>
    <p:sldId id="469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an Nguyen Thanh" initials="LNT" lastIdx="1" clrIdx="0">
    <p:extLst>
      <p:ext uri="{19B8F6BF-5375-455C-9EA6-DF929625EA0E}">
        <p15:presenceInfo xmlns:p15="http://schemas.microsoft.com/office/powerpoint/2012/main" userId="Loan Nguyen Than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ios Starqua" userId="8cf9fb8f937025db" providerId="LiveId" clId="{B7725DC6-0B0C-4091-A3AC-5F9423A31A73}"/>
    <pc:docChg chg="modSld">
      <pc:chgData name="Keios Starqua" userId="8cf9fb8f937025db" providerId="LiveId" clId="{B7725DC6-0B0C-4091-A3AC-5F9423A31A73}" dt="2021-12-06T06:18:38.461" v="3" actId="1076"/>
      <pc:docMkLst>
        <pc:docMk/>
      </pc:docMkLst>
      <pc:sldChg chg="modSp mod">
        <pc:chgData name="Keios Starqua" userId="8cf9fb8f937025db" providerId="LiveId" clId="{B7725DC6-0B0C-4091-A3AC-5F9423A31A73}" dt="2021-12-03T11:01:22.629" v="2" actId="2711"/>
        <pc:sldMkLst>
          <pc:docMk/>
          <pc:sldMk cId="533278108" sldId="361"/>
        </pc:sldMkLst>
        <pc:spChg chg="mod">
          <ac:chgData name="Keios Starqua" userId="8cf9fb8f937025db" providerId="LiveId" clId="{B7725DC6-0B0C-4091-A3AC-5F9423A31A73}" dt="2021-12-03T11:01:22.629" v="2" actId="2711"/>
          <ac:spMkLst>
            <pc:docMk/>
            <pc:sldMk cId="533278108" sldId="361"/>
            <ac:spMk id="3" creationId="{00000000-0000-0000-0000-000000000000}"/>
          </ac:spMkLst>
        </pc:spChg>
      </pc:sldChg>
      <pc:sldChg chg="modSp mod">
        <pc:chgData name="Keios Starqua" userId="8cf9fb8f937025db" providerId="LiveId" clId="{B7725DC6-0B0C-4091-A3AC-5F9423A31A73}" dt="2021-12-06T06:18:38.461" v="3" actId="1076"/>
        <pc:sldMkLst>
          <pc:docMk/>
          <pc:sldMk cId="3835097616" sldId="472"/>
        </pc:sldMkLst>
        <pc:spChg chg="mod">
          <ac:chgData name="Keios Starqua" userId="8cf9fb8f937025db" providerId="LiveId" clId="{B7725DC6-0B0C-4091-A3AC-5F9423A31A73}" dt="2021-12-06T06:18:38.461" v="3" actId="1076"/>
          <ac:spMkLst>
            <pc:docMk/>
            <pc:sldMk cId="3835097616" sldId="472"/>
            <ac:spMk id="6" creationId="{FBCBF4F9-4CF3-4498-8106-58D569193B5F}"/>
          </ac:spMkLst>
        </pc:spChg>
      </pc:sldChg>
      <pc:sldChg chg="modSp mod">
        <pc:chgData name="Keios Starqua" userId="8cf9fb8f937025db" providerId="LiveId" clId="{B7725DC6-0B0C-4091-A3AC-5F9423A31A73}" dt="2021-11-29T07:10:41.707" v="0" actId="167"/>
        <pc:sldMkLst>
          <pc:docMk/>
          <pc:sldMk cId="1241489028" sldId="522"/>
        </pc:sldMkLst>
        <pc:picChg chg="ord">
          <ac:chgData name="Keios Starqua" userId="8cf9fb8f937025db" providerId="LiveId" clId="{B7725DC6-0B0C-4091-A3AC-5F9423A31A73}" dt="2021-11-29T07:10:41.707" v="0" actId="167"/>
          <ac:picMkLst>
            <pc:docMk/>
            <pc:sldMk cId="1241489028" sldId="522"/>
            <ac:picMk id="5" creationId="{02C518D7-498C-43A8-885E-507A6B43EB4C}"/>
          </ac:picMkLst>
        </pc:picChg>
      </pc:sldChg>
      <pc:sldChg chg="addSp mod">
        <pc:chgData name="Keios Starqua" userId="8cf9fb8f937025db" providerId="LiveId" clId="{B7725DC6-0B0C-4091-A3AC-5F9423A31A73}" dt="2021-11-29T07:10:57.377" v="1" actId="22"/>
        <pc:sldMkLst>
          <pc:docMk/>
          <pc:sldMk cId="158247757" sldId="528"/>
        </pc:sldMkLst>
        <pc:picChg chg="add">
          <ac:chgData name="Keios Starqua" userId="8cf9fb8f937025db" providerId="LiveId" clId="{B7725DC6-0B0C-4091-A3AC-5F9423A31A73}" dt="2021-11-29T07:10:57.377" v="1" actId="22"/>
          <ac:picMkLst>
            <pc:docMk/>
            <pc:sldMk cId="158247757" sldId="528"/>
            <ac:picMk id="3" creationId="{7667FBC2-E19B-4EA5-AA1B-D11782547E30}"/>
          </ac:picMkLst>
        </pc:picChg>
      </pc:sldChg>
    </pc:docChg>
  </pc:docChgLst>
</pc:chgInfo>
</file>

<file path=ppt/media/image1.gif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gif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png>
</file>

<file path=ppt/media/image3.jpg>
</file>

<file path=ppt/media/image30.jpeg>
</file>

<file path=ppt/media/image31.jpeg>
</file>

<file path=ppt/media/image32.png>
</file>

<file path=ppt/media/image33.jpeg>
</file>

<file path=ppt/media/image34.png>
</file>

<file path=ppt/media/image35.png>
</file>

<file path=ppt/media/image36.jpeg>
</file>

<file path=ppt/media/image37.jpe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eg>
</file>

<file path=ppt/media/image7.jpeg>
</file>

<file path=ppt/media/image8.jpe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0408F-ED84-4B05-8620-DB3FDD1B80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229C19-8189-4213-AC94-2CBC327F8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BBB15-00E4-4513-9FC9-69A9E988A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B5037-3675-40A0-84D0-4B0D42992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9F68F-320A-4F16-A5D8-73C7E32F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23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A7F6-150C-4154-B1E2-A90D6E4E6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3295A-B984-4E80-8370-A21F36FFE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5005F-F1AB-4C7F-B588-FE6DF47E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5B96A-E374-45BA-BFD9-49D78358B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4A40A-6F5F-4444-9F7A-1703AE2DB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48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EB1D47-9742-4200-B32E-DBE22A7F0F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409AA-F5D5-4837-98C0-BF4D7D48A7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1705A-9A02-4D0E-93E6-8F29FBD89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B72A2-0B48-4973-8E3A-9D7B42E4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30D3E-E8D6-4D48-A95B-13C14BD75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13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113CD-5E29-4B24-95E2-B2E024147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126E4-D8F5-4B70-8E01-B1FBE340D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68DFA-8BC4-4C38-A865-C7FAB04C2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12100-0D97-4DB2-8533-A1F885602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BFC1B-40CB-49D6-BE0E-E7AAB1209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93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097F6-F9D4-4CB4-8414-CB4AB2E28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BF13FE-2FBF-4C44-ADF6-6C10A9DF3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30261-DCD6-48AA-94FC-7D8F5DF77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2BD1B-AE13-476A-BFA5-592A9C32A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D125C-774E-4A41-8D81-721BEF2EF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33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B1290-DF53-4958-9252-58742CC92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F2706-F929-4FAD-880F-4AE3681BC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E0FAA3-E711-4554-926C-EF5934E5B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DCB090-AAF4-489B-A8FF-8B3A0B1F4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B4D1CE-CB5F-4101-9621-81C20859E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54DAB-1795-49AA-B617-BFE7AF29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69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B67A-BA94-448E-81B3-9D24EB08F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DFED0-25AC-411D-888A-A1AB92C2C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17609E-EF01-408D-898E-B9D279E9A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5ECEAB-7A1F-4DAA-857D-65F07ED55A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2A9ADC-5A24-441B-B150-CC86505894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9BEAB2-D196-4D35-9E43-EBFD8144C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122ADF-0EE1-4A06-8F17-8925AF046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7A99F1-C86F-4A07-B514-751E5AEDD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195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36818-8316-4B99-A348-4B11B623D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DE66A7-5F98-40AB-8305-287901D12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E6E1E5-5F5A-4B65-9FC4-D6800ADA8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C0B202-A526-4B2D-9B0F-FAEA89E6F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35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25DD70-41DB-4314-BAF6-D8991E85D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430EE4-08A6-48B6-B443-EC845B9C6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8453F4-BE7B-477D-AE1A-BD9751019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02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EAF52-8BB3-44A8-86B7-B33FDAF0F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C7F12-E747-4AA7-AA07-F608B7A5E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6653A-CD70-4855-AA2D-6137ECC610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889F6D-D38E-4FD7-9D7C-7D2F39E74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F2B3E-588A-4FFF-A3C0-290B8EDAF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1900F-08EC-4A88-A482-5EA3332C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53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C5C60-5BED-44F0-AD5A-922C0B364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5A8B87-C19D-4933-9E15-809E949120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57FEAD-669F-4D9D-8417-7A6CE7DA2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635CDB-CFC0-4D64-8263-39472BDB7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12C79-5BA6-4B62-979B-A4A41BD9E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C7FD0-6AE6-4157-96AA-123A655A9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240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02C6F4-61A5-480F-9A9D-D17BDC2C7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98ECFA-AE18-4A73-8FAC-EB21FA41E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A70C6-68C4-41FA-87CF-976ECBCA8E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5941C-34AA-4CB0-9EB7-4BD6E8E967E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0A4E1-C22B-452C-B506-141EACB33C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2DE22-9896-4726-85D1-3B0BB5EDD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4" descr="Tuyển tập 5350 ảnh động PowerPoint">
            <a:extLst>
              <a:ext uri="{FF2B5EF4-FFF2-40B4-BE49-F238E27FC236}">
                <a16:creationId xmlns:a16="http://schemas.microsoft.com/office/drawing/2014/main" id="{37AFE36D-E5F8-4993-89A1-8E0CD8B8C4A9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07"/>
            <a:ext cx="12192000" cy="811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Ảnh động trang trí (144)">
            <a:extLst>
              <a:ext uri="{FF2B5EF4-FFF2-40B4-BE49-F238E27FC236}">
                <a16:creationId xmlns:a16="http://schemas.microsoft.com/office/drawing/2014/main" id="{56CF4939-C9B2-4E20-B098-8329301C470D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4" y="6499225"/>
            <a:ext cx="1203007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1495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s://en.wikipedia.org/wiki/Hindu_festiva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hyperlink" Target="https://www.oxfordlearnersdictionaries.com/definition/english/harvest_1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hyperlink" Target="https://www.oxfordlearnersdictionaries.com/definition/english/firework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xfordlearnersdictionaries.com/definition/english/clay" TargetMode="External"/><Relationship Id="rId2" Type="http://schemas.openxmlformats.org/officeDocument/2006/relationships/hyperlink" Target="https://www.oxfordlearnersdictionaries.com/definition/english/candle#candle_topg_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hyperlink" Target="https://www.oxfordlearnersdictionaries.com/definition/english/firework#firework_topg_1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hyperlink" Target="https://www.oxfordlearnersdictionaries.com/definition/english/pilgrimag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4CD72A-67A2-4971-934E-CC1F8F575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15928"/>
            <a:ext cx="1688123" cy="1845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2" descr="Kết quả hình ảnh cho ngành ngôn ngữ anh trường đại học bà rịa vũng tàu">
            <a:extLst>
              <a:ext uri="{FF2B5EF4-FFF2-40B4-BE49-F238E27FC236}">
                <a16:creationId xmlns:a16="http://schemas.microsoft.com/office/drawing/2014/main" id="{90C20BA2-2574-4B2C-AC73-47A485EF3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357" y="951308"/>
            <a:ext cx="9003323" cy="496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89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2856912" y="511655"/>
            <a:ext cx="7262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211536" y="539635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211536" y="4678297"/>
            <a:ext cx="1515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Holi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6342030" y="5001462"/>
            <a:ext cx="54453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is a popular ancient </a:t>
            </a:r>
            <a:r>
              <a:rPr lang="en-US" sz="2800" b="0" i="1" u="sng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/>
              </a:rPr>
              <a:t>Hindu festival</a:t>
            </a:r>
            <a:r>
              <a:rPr lang="en-US" sz="2800" b="0" i="1" u="sng" dirty="0">
                <a:solidFill>
                  <a:srgbClr val="0645AD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US" sz="28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festival signifies the triumph of good over evil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Lễ hội ném bột màu Holi ở Ấn Độ - VnExpress Du lịch">
            <a:extLst>
              <a:ext uri="{FF2B5EF4-FFF2-40B4-BE49-F238E27FC236}">
                <a16:creationId xmlns:a16="http://schemas.microsoft.com/office/drawing/2014/main" id="{909B5EDA-BDAC-4DCA-B746-6C1D97A98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124" y="1123605"/>
            <a:ext cx="5341751" cy="3554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LI - Lễ hội của những sắc màu 2016 - Hanoi Grapevine">
            <a:extLst>
              <a:ext uri="{FF2B5EF4-FFF2-40B4-BE49-F238E27FC236}">
                <a16:creationId xmlns:a16="http://schemas.microsoft.com/office/drawing/2014/main" id="{8409500F-F447-4047-9C1C-917DF6C909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124410"/>
            <a:ext cx="5348495" cy="3554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B439FE-F979-47D1-B671-13C053303A8D}"/>
              </a:ext>
            </a:extLst>
          </p:cNvPr>
          <p:cNvSpPr txBox="1"/>
          <p:nvPr/>
        </p:nvSpPr>
        <p:spPr>
          <a:xfrm>
            <a:off x="211536" y="5324628"/>
            <a:ext cx="544533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i="1" dirty="0"/>
              <a:t>là một lễ hội Hindu cổ đại phổ biến. Lễ hội biểu thị sự chiến thắng của cái thiện trước cái ác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880811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3703655" y="540483"/>
            <a:ext cx="44779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274508" y="468457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531315" y="5305934"/>
            <a:ext cx="305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Spring festival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4252221" y="5367489"/>
            <a:ext cx="7621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effectLst/>
                <a:latin typeface="Roboto"/>
              </a:rPr>
              <a:t>another name for Chinese New Year.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Opening Hours during Spring Festival | ELME Spreader">
            <a:extLst>
              <a:ext uri="{FF2B5EF4-FFF2-40B4-BE49-F238E27FC236}">
                <a16:creationId xmlns:a16="http://schemas.microsoft.com/office/drawing/2014/main" id="{B0803DEF-04EF-4FBE-81F5-D6745A2BE7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36" y="1374676"/>
            <a:ext cx="5977229" cy="363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HE CHINESE SPRING FESTIVAL | Festivals in china, Dragon dance, Year of the  horse">
            <a:extLst>
              <a:ext uri="{FF2B5EF4-FFF2-40B4-BE49-F238E27FC236}">
                <a16:creationId xmlns:a16="http://schemas.microsoft.com/office/drawing/2014/main" id="{74EB9680-4E98-44CA-B629-E1342C554C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1995" y="1328021"/>
            <a:ext cx="5531954" cy="384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7545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2856912" y="648487"/>
            <a:ext cx="7262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211536" y="676467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0" y="5281108"/>
            <a:ext cx="305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Thanksgiving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100795" y="5798170"/>
            <a:ext cx="275611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l-GR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/ˌθ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æŋksˈɡɪvɪŋ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3058298" y="5367282"/>
            <a:ext cx="97005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 public holiday in the US (on the fourth Thursday in November) and in Canada (on the second Monday in October), originally to give thanks to God for the </a:t>
            </a:r>
            <a:r>
              <a:rPr lang="en-US" sz="2700" b="0" i="1" u="none" strike="noStrike" dirty="0">
                <a:solidFill>
                  <a:srgbClr val="00860E"/>
                </a:solidFill>
                <a:effectLst/>
                <a:latin typeface="inherit"/>
                <a:hlinkClick r:id="rId2" tooltip="harvest definition"/>
              </a:rPr>
              <a:t>harvest</a:t>
            </a:r>
            <a:r>
              <a:rPr lang="en-US" sz="27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and for health</a:t>
            </a:r>
            <a:endParaRPr lang="en-US" sz="27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Lễ Tạ Ơn – Thanksgiving Day là gì và diễn ra vào ngày nào? - Khám Phá Mãi">
            <a:extLst>
              <a:ext uri="{FF2B5EF4-FFF2-40B4-BE49-F238E27FC236}">
                <a16:creationId xmlns:a16="http://schemas.microsoft.com/office/drawing/2014/main" id="{0EB769E0-D044-4882-99C7-D3E941F84C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685" y="1576892"/>
            <a:ext cx="714375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670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2856912" y="536610"/>
            <a:ext cx="7262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211536" y="564590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171756" y="4382166"/>
            <a:ext cx="188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costume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1891775" y="4505277"/>
            <a:ext cx="27561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kɒstjuːm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6197600" y="4501915"/>
            <a:ext cx="58936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the clothes worn by people from a particular place or during a particular historical period</a:t>
            </a:r>
            <a:endParaRPr lang="en-US" sz="27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42" name="Picture 2" descr="15 Best Pokemon Costume Ideas for Halloween 2020 - Pikachu, Ash Ketchum and  More">
            <a:extLst>
              <a:ext uri="{FF2B5EF4-FFF2-40B4-BE49-F238E27FC236}">
                <a16:creationId xmlns:a16="http://schemas.microsoft.com/office/drawing/2014/main" id="{C1997FFF-641B-41CA-AFF2-732A8AD51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95" y="1207559"/>
            <a:ext cx="5633594" cy="3174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Top Five Pokemon Halloween Costumes For Kids And Adults">
            <a:extLst>
              <a:ext uri="{FF2B5EF4-FFF2-40B4-BE49-F238E27FC236}">
                <a16:creationId xmlns:a16="http://schemas.microsoft.com/office/drawing/2014/main" id="{A5FFF8DD-06D5-47F7-9FB7-A09FE8BDC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243" y="1207559"/>
            <a:ext cx="5049079" cy="3280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7338167-6245-47BD-9F0F-52C45A3ED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535" y="5028496"/>
            <a:ext cx="5633594" cy="165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570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4645590" y="482815"/>
            <a:ext cx="45570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267491" y="544370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267491" y="4766077"/>
            <a:ext cx="305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decorate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2443829" y="4886109"/>
            <a:ext cx="27561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dekəreɪt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6036189" y="4852252"/>
            <a:ext cx="63328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to make something look more attractive by putting things on it</a:t>
            </a:r>
            <a:endParaRPr lang="en-US" sz="27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 descr="8 Simple Ways to Decorate Your Home for Christmas">
            <a:extLst>
              <a:ext uri="{FF2B5EF4-FFF2-40B4-BE49-F238E27FC236}">
                <a16:creationId xmlns:a16="http://schemas.microsoft.com/office/drawing/2014/main" id="{38F5AF5D-40AF-4388-B2DF-E46B17F6B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95" y="1067590"/>
            <a:ext cx="5410359" cy="3698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ow to decorate with African Baskets, be inspired by our top tips">
            <a:extLst>
              <a:ext uri="{FF2B5EF4-FFF2-40B4-BE49-F238E27FC236}">
                <a16:creationId xmlns:a16="http://schemas.microsoft.com/office/drawing/2014/main" id="{CACC657F-1317-48E0-BEFA-5A4BFF504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621" y="1067590"/>
            <a:ext cx="4997025" cy="374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3E8109-00CF-4750-A4E5-1CFCF28BA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825" y="5347198"/>
            <a:ext cx="3994164" cy="115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416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4368800" y="366036"/>
            <a:ext cx="4023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211536" y="551235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131517" y="4804273"/>
            <a:ext cx="1973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lantern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1973943" y="4927384"/>
            <a:ext cx="27561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læntən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5266910" y="4911775"/>
            <a:ext cx="65921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 lamp in a clear case, often a metal case with glass sides, and often with a handle, so that you can carry it outside</a:t>
            </a:r>
            <a:endParaRPr lang="en-US" sz="27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8" name="Picture 2" descr="Where to buy lanterns in Hanoi, Vietnam - Fantasea Travel">
            <a:extLst>
              <a:ext uri="{FF2B5EF4-FFF2-40B4-BE49-F238E27FC236}">
                <a16:creationId xmlns:a16="http://schemas.microsoft.com/office/drawing/2014/main" id="{304608AD-174F-493C-8256-86DEC20515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033" y="964570"/>
            <a:ext cx="3962814" cy="3962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Vietnam National Administration of Tourism">
            <a:extLst>
              <a:ext uri="{FF2B5EF4-FFF2-40B4-BE49-F238E27FC236}">
                <a16:creationId xmlns:a16="http://schemas.microsoft.com/office/drawing/2014/main" id="{355EFBFE-0A70-4931-8510-81120889A0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1305" y="964570"/>
            <a:ext cx="7022254" cy="392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C1F1222-DC3A-4408-B40A-A0D4578514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901" y="5381126"/>
            <a:ext cx="4151956" cy="121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074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4977250" y="499217"/>
            <a:ext cx="39449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211536" y="560772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0" y="4799473"/>
            <a:ext cx="2756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firecracker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2483541" y="4896917"/>
            <a:ext cx="27561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faɪəkrækə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(r)/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6952343" y="5426754"/>
            <a:ext cx="5138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 small </a:t>
            </a:r>
            <a:r>
              <a:rPr lang="en-US" sz="2800" b="0" i="1" u="none" strike="noStrike" dirty="0">
                <a:solidFill>
                  <a:srgbClr val="00860E"/>
                </a:solidFill>
                <a:effectLst/>
                <a:latin typeface="inherit"/>
                <a:hlinkClick r:id="rId2" tooltip="firework definition"/>
              </a:rPr>
              <a:t>firework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that explodes with a loud noise</a:t>
            </a:r>
            <a:endParaRPr lang="en-US" sz="27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362" name="Picture 2" descr="Premium Vector | Chinese firecrackers isolated on white">
            <a:extLst>
              <a:ext uri="{FF2B5EF4-FFF2-40B4-BE49-F238E27FC236}">
                <a16:creationId xmlns:a16="http://schemas.microsoft.com/office/drawing/2014/main" id="{E5856956-3E81-4AFB-88ED-46479B1AE9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36" y="986548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Glitter Makeup | Firecracker | Red Cosmetic Glitter – Lit Cosmetics">
            <a:extLst>
              <a:ext uri="{FF2B5EF4-FFF2-40B4-BE49-F238E27FC236}">
                <a16:creationId xmlns:a16="http://schemas.microsoft.com/office/drawing/2014/main" id="{09C7AB5C-0B6C-43E1-B512-E963BCEA2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7686" y="967498"/>
            <a:ext cx="3990975" cy="399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85D5E08-A750-4F09-B259-A67700514D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535" y="5445804"/>
            <a:ext cx="6160235" cy="135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989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4368801" y="372916"/>
            <a:ext cx="3739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100795" y="532447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0" y="5018056"/>
            <a:ext cx="1915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bonfire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1915886" y="5117488"/>
            <a:ext cx="27561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bɒnfaɪə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(r)/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6380824" y="5068876"/>
            <a:ext cx="55057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a large outdoor fire for burning waste or as part of a celebration</a:t>
            </a:r>
            <a:endParaRPr lang="en-US" sz="27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338" name="Picture 2" descr="Tonyenglish.vn - Bonfire Night">
            <a:extLst>
              <a:ext uri="{FF2B5EF4-FFF2-40B4-BE49-F238E27FC236}">
                <a16:creationId xmlns:a16="http://schemas.microsoft.com/office/drawing/2014/main" id="{74774237-A0AF-4F47-819E-39912CAEF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95" y="1080797"/>
            <a:ext cx="5895476" cy="402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Forget marshmallows! Five great dishes to cook over the bonfire | Bonfire  Night | The Guardian">
            <a:extLst>
              <a:ext uri="{FF2B5EF4-FFF2-40B4-BE49-F238E27FC236}">
                <a16:creationId xmlns:a16="http://schemas.microsoft.com/office/drawing/2014/main" id="{6812C20D-7A8D-4452-ABB3-A54E28892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4698" y="1035869"/>
            <a:ext cx="5278011" cy="3958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DA8807-B058-4081-AD04-E7FFED6488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578" y="5632495"/>
            <a:ext cx="3116708" cy="120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874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5282239" y="564590"/>
            <a:ext cx="4104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292990" y="564590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0" y="4783992"/>
            <a:ext cx="2488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envelope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1822139" y="4845547"/>
            <a:ext cx="27561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envələʊp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6758388" y="4674785"/>
            <a:ext cx="52568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 flat paper container used for sending letters in, with a part that you stick down to close it</a:t>
            </a:r>
            <a:endParaRPr lang="en-US" sz="27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314" name="Picture 2" descr="C6 Envelopes - Orange">
            <a:extLst>
              <a:ext uri="{FF2B5EF4-FFF2-40B4-BE49-F238E27FC236}">
                <a16:creationId xmlns:a16="http://schemas.microsoft.com/office/drawing/2014/main" id="{AE2663C9-433C-4DC4-BFE5-18BF25F41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90" y="973705"/>
            <a:ext cx="4989249" cy="4047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Image result for envelope design a4 | Envelope design, Business envelopes,  Lettering design">
            <a:extLst>
              <a:ext uri="{FF2B5EF4-FFF2-40B4-BE49-F238E27FC236}">
                <a16:creationId xmlns:a16="http://schemas.microsoft.com/office/drawing/2014/main" id="{7F0DF066-F06B-4FF8-8B83-54052F2DF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3639" y="1187340"/>
            <a:ext cx="4789248" cy="3369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03E410-DF93-49FC-9139-03E5D7A80B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80" y="5370911"/>
            <a:ext cx="4250675" cy="120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47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67FBC2-E19B-4EA5-AA1B-D11782547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236" y="1440007"/>
            <a:ext cx="6317527" cy="3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9041589-DAA1-4CA8-8E2B-ECF519BE4276}"/>
              </a:ext>
            </a:extLst>
          </p:cNvPr>
          <p:cNvSpPr txBox="1"/>
          <p:nvPr/>
        </p:nvSpPr>
        <p:spPr>
          <a:xfrm>
            <a:off x="-182880" y="741276"/>
            <a:ext cx="12562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AMERICAN JETSTREAM PRE-INTERMEDIATE B</a:t>
            </a:r>
          </a:p>
        </p:txBody>
      </p:sp>
      <p:pic>
        <p:nvPicPr>
          <p:cNvPr id="1026" name="Picture 2" descr="Kết quả hình ảnh cho american jetstream pre-intermediate b">
            <a:extLst>
              <a:ext uri="{FF2B5EF4-FFF2-40B4-BE49-F238E27FC236}">
                <a16:creationId xmlns:a16="http://schemas.microsoft.com/office/drawing/2014/main" id="{BB99A583-ED2F-4ED7-92C7-D1D6F355F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892" y="1387607"/>
            <a:ext cx="4848225" cy="5338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26646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C518D7-498C-43A8-885E-507A6B43E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88" y="1087810"/>
            <a:ext cx="11899012" cy="55597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106FF9-7768-4BD1-8517-AF5698DABDAC}"/>
              </a:ext>
            </a:extLst>
          </p:cNvPr>
          <p:cNvSpPr txBox="1"/>
          <p:nvPr/>
        </p:nvSpPr>
        <p:spPr>
          <a:xfrm>
            <a:off x="292989" y="564590"/>
            <a:ext cx="5338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SPEAKING AND LISTENING</a:t>
            </a:r>
          </a:p>
        </p:txBody>
      </p:sp>
      <p:pic>
        <p:nvPicPr>
          <p:cNvPr id="6" name="Track 21">
            <a:hlinkClick r:id="" action="ppaction://media"/>
            <a:extLst>
              <a:ext uri="{FF2B5EF4-FFF2-40B4-BE49-F238E27FC236}">
                <a16:creationId xmlns:a16="http://schemas.microsoft.com/office/drawing/2014/main" id="{A814A020-3F7F-46F1-8310-3C8A6D4CCF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21942" y="37660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89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8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11866E-D1E7-452C-A7A5-107231187802}"/>
              </a:ext>
            </a:extLst>
          </p:cNvPr>
          <p:cNvSpPr txBox="1"/>
          <p:nvPr/>
        </p:nvSpPr>
        <p:spPr>
          <a:xfrm>
            <a:off x="0" y="2607438"/>
            <a:ext cx="1843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8F8E7-D245-4072-9204-7CD89CAC6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029" y="517381"/>
            <a:ext cx="10522858" cy="634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482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11866E-D1E7-452C-A7A5-107231187802}"/>
              </a:ext>
            </a:extLst>
          </p:cNvPr>
          <p:cNvSpPr txBox="1"/>
          <p:nvPr/>
        </p:nvSpPr>
        <p:spPr>
          <a:xfrm>
            <a:off x="188685" y="651675"/>
            <a:ext cx="2174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17D585-3849-48B4-A2AF-C6F775D8C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341" y="1833561"/>
            <a:ext cx="11284630" cy="3204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705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11866E-D1E7-452C-A7A5-107231187802}"/>
              </a:ext>
            </a:extLst>
          </p:cNvPr>
          <p:cNvSpPr txBox="1"/>
          <p:nvPr/>
        </p:nvSpPr>
        <p:spPr>
          <a:xfrm>
            <a:off x="0" y="517381"/>
            <a:ext cx="1843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8F8E7-D245-4072-9204-7CD89CAC6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14" y="979046"/>
            <a:ext cx="7612741" cy="56830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3F38F2-0025-4715-90B1-9BADABB1D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8856" y="979046"/>
            <a:ext cx="4318563" cy="473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969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DEE32-E2AE-406B-AE87-44C5622D9088}"/>
              </a:ext>
            </a:extLst>
          </p:cNvPr>
          <p:cNvSpPr txBox="1"/>
          <p:nvPr/>
        </p:nvSpPr>
        <p:spPr>
          <a:xfrm>
            <a:off x="211535" y="763553"/>
            <a:ext cx="2518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SPEAKING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2353FC-20E9-4DD8-B274-411EE361FC28}"/>
              </a:ext>
            </a:extLst>
          </p:cNvPr>
          <p:cNvSpPr txBox="1"/>
          <p:nvPr/>
        </p:nvSpPr>
        <p:spPr>
          <a:xfrm>
            <a:off x="211535" y="2814764"/>
            <a:ext cx="11198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On what occasions do you give  people presents?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CDB8E8-F9E5-4824-B7A3-CF056F5597E3}"/>
              </a:ext>
            </a:extLst>
          </p:cNvPr>
          <p:cNvSpPr txBox="1"/>
          <p:nvPr/>
        </p:nvSpPr>
        <p:spPr>
          <a:xfrm>
            <a:off x="211535" y="4067628"/>
            <a:ext cx="11198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What kind of present do you give?</a:t>
            </a:r>
          </a:p>
        </p:txBody>
      </p:sp>
    </p:spTree>
    <p:extLst>
      <p:ext uri="{BB962C8B-B14F-4D97-AF65-F5344CB8AC3E}">
        <p14:creationId xmlns:p14="http://schemas.microsoft.com/office/powerpoint/2010/main" val="646297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FAD162-71FF-4F1A-9794-D30B16C93933}"/>
              </a:ext>
            </a:extLst>
          </p:cNvPr>
          <p:cNvSpPr txBox="1"/>
          <p:nvPr/>
        </p:nvSpPr>
        <p:spPr>
          <a:xfrm>
            <a:off x="103807" y="654260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7C56A-4538-461D-813D-C37DE415BAE0}"/>
              </a:ext>
            </a:extLst>
          </p:cNvPr>
          <p:cNvSpPr txBox="1"/>
          <p:nvPr/>
        </p:nvSpPr>
        <p:spPr>
          <a:xfrm>
            <a:off x="4105964" y="655730"/>
            <a:ext cx="5501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Used to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C77A88-0D68-4CCF-B097-93E08FD05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07" y="1177480"/>
            <a:ext cx="11889410" cy="542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723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FAD162-71FF-4F1A-9794-D30B16C93933}"/>
              </a:ext>
            </a:extLst>
          </p:cNvPr>
          <p:cNvSpPr txBox="1"/>
          <p:nvPr/>
        </p:nvSpPr>
        <p:spPr>
          <a:xfrm>
            <a:off x="103807" y="654260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7C56A-4538-461D-813D-C37DE415BAE0}"/>
              </a:ext>
            </a:extLst>
          </p:cNvPr>
          <p:cNvSpPr txBox="1"/>
          <p:nvPr/>
        </p:nvSpPr>
        <p:spPr>
          <a:xfrm>
            <a:off x="4105964" y="655730"/>
            <a:ext cx="5501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Used to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C67C7B-578D-4F50-8961-2B843B51D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07" y="1177480"/>
            <a:ext cx="11399080" cy="26789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50AC41-D666-44E6-B926-BC342A295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06" y="3992469"/>
            <a:ext cx="11399079" cy="261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8482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D30C50-0A30-4385-AA52-521BB4F735B7}"/>
              </a:ext>
            </a:extLst>
          </p:cNvPr>
          <p:cNvSpPr txBox="1"/>
          <p:nvPr/>
        </p:nvSpPr>
        <p:spPr>
          <a:xfrm>
            <a:off x="103807" y="654260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979CEA-6145-4B1E-A3F1-76C21672577C}"/>
              </a:ext>
            </a:extLst>
          </p:cNvPr>
          <p:cNvSpPr txBox="1"/>
          <p:nvPr/>
        </p:nvSpPr>
        <p:spPr>
          <a:xfrm>
            <a:off x="4105964" y="655730"/>
            <a:ext cx="5501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Used to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872AAE-BA5B-4F91-834D-40C7E8646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55" y="1177479"/>
            <a:ext cx="11910038" cy="542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1811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96F2AB-36BC-4068-BC62-73096560C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28" y="1177480"/>
            <a:ext cx="11911179" cy="55716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47108E-B25C-49C2-ABC9-F0828C4EA7A9}"/>
              </a:ext>
            </a:extLst>
          </p:cNvPr>
          <p:cNvSpPr txBox="1"/>
          <p:nvPr/>
        </p:nvSpPr>
        <p:spPr>
          <a:xfrm>
            <a:off x="103807" y="654260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81704C-BF96-4DF7-9268-40E3DB9B52F5}"/>
              </a:ext>
            </a:extLst>
          </p:cNvPr>
          <p:cNvSpPr txBox="1"/>
          <p:nvPr/>
        </p:nvSpPr>
        <p:spPr>
          <a:xfrm>
            <a:off x="4105964" y="655730"/>
            <a:ext cx="5501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Used to</a:t>
            </a:r>
          </a:p>
        </p:txBody>
      </p:sp>
    </p:spTree>
    <p:extLst>
      <p:ext uri="{BB962C8B-B14F-4D97-AF65-F5344CB8AC3E}">
        <p14:creationId xmlns:p14="http://schemas.microsoft.com/office/powerpoint/2010/main" val="40730717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D729CE-DCE8-4169-BBC6-A6616DDB6AF1}"/>
              </a:ext>
            </a:extLst>
          </p:cNvPr>
          <p:cNvSpPr txBox="1"/>
          <p:nvPr/>
        </p:nvSpPr>
        <p:spPr>
          <a:xfrm>
            <a:off x="103807" y="654260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FF4381-C5E8-4848-B893-C0CC15882B95}"/>
              </a:ext>
            </a:extLst>
          </p:cNvPr>
          <p:cNvSpPr txBox="1"/>
          <p:nvPr/>
        </p:nvSpPr>
        <p:spPr>
          <a:xfrm>
            <a:off x="4105964" y="655730"/>
            <a:ext cx="5501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Used to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B8AE91-8CD1-4637-B004-5C15EE79F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04" y="1291771"/>
            <a:ext cx="11584830" cy="526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589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38464"/>
            <a:ext cx="8229600" cy="889144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TEACHER’S </a:t>
            </a:r>
            <a:r>
              <a:rPr lang="vi-VN" sz="3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PERSONAL INFORMATION</a:t>
            </a:r>
            <a:endParaRPr lang="en-US" sz="32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828801"/>
            <a:ext cx="8458200" cy="3276600"/>
          </a:xfrm>
        </p:spPr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Name: </a:t>
            </a:r>
            <a:r>
              <a:rPr lang="en-US" dirty="0">
                <a:latin typeface="Bodoni MT" panose="02070603080606020203" pitchFamily="18" charset="0"/>
                <a:cs typeface="Times New Roman" pitchFamily="18" charset="0"/>
              </a:rPr>
              <a:t>Nguyen </a:t>
            </a:r>
            <a:r>
              <a:rPr lang="en-US" dirty="0" err="1">
                <a:latin typeface="Bodoni MT" panose="02070603080606020203" pitchFamily="18" charset="0"/>
                <a:cs typeface="Times New Roman" pitchFamily="18" charset="0"/>
              </a:rPr>
              <a:t>Thanh</a:t>
            </a:r>
            <a:r>
              <a:rPr lang="en-US" dirty="0">
                <a:latin typeface="Bodoni MT" panose="02070603080606020203" pitchFamily="18" charset="0"/>
                <a:cs typeface="Times New Roman" pitchFamily="18" charset="0"/>
              </a:rPr>
              <a:t> Loan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Facebook: Loan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Ngu</a:t>
            </a:r>
            <a:r>
              <a:rPr lang="vi-VN" dirty="0">
                <a:latin typeface="Times New Roman" pitchFamily="18" charset="0"/>
                <a:cs typeface="Times New Roman" pitchFamily="18" charset="0"/>
              </a:rPr>
              <a:t>yễn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Thanh</a:t>
            </a:r>
            <a:endParaRPr lang="vi-VN" dirty="0">
              <a:latin typeface="Times New Roman" pitchFamily="18" charset="0"/>
              <a:cs typeface="Times New Roman" pitchFamily="18" charset="0"/>
            </a:endParaRPr>
          </a:p>
          <a:p>
            <a:r>
              <a:rPr lang="vi-VN" dirty="0">
                <a:latin typeface="Times New Roman" pitchFamily="18" charset="0"/>
                <a:cs typeface="Times New Roman" pitchFamily="18" charset="0"/>
              </a:rPr>
              <a:t>Mobile number: 0942 255 937</a:t>
            </a:r>
          </a:p>
          <a:p>
            <a:r>
              <a:rPr lang="vi-VN" dirty="0">
                <a:latin typeface="Times New Roman" pitchFamily="18" charset="0"/>
                <a:cs typeface="Times New Roman" pitchFamily="18" charset="0"/>
              </a:rPr>
              <a:t>Email:  loannguyenthanh1978@gmail.co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53327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EA6302-C12F-4BDE-927E-630FD6251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219" y="1605790"/>
            <a:ext cx="11799757" cy="47817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C888D9-2D32-40B4-8B05-4382A26ACF6D}"/>
              </a:ext>
            </a:extLst>
          </p:cNvPr>
          <p:cNvSpPr txBox="1"/>
          <p:nvPr/>
        </p:nvSpPr>
        <p:spPr>
          <a:xfrm>
            <a:off x="103807" y="654260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45814-8175-4005-983B-9654AEC0750C}"/>
              </a:ext>
            </a:extLst>
          </p:cNvPr>
          <p:cNvSpPr txBox="1"/>
          <p:nvPr/>
        </p:nvSpPr>
        <p:spPr>
          <a:xfrm>
            <a:off x="4105964" y="655730"/>
            <a:ext cx="5501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Used to</a:t>
            </a:r>
          </a:p>
        </p:txBody>
      </p:sp>
    </p:spTree>
    <p:extLst>
      <p:ext uri="{BB962C8B-B14F-4D97-AF65-F5344CB8AC3E}">
        <p14:creationId xmlns:p14="http://schemas.microsoft.com/office/powerpoint/2010/main" val="20161698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B832288-B3E0-4B4E-8AEC-9204C1D23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0891" y="658284"/>
            <a:ext cx="7541109" cy="48943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0920E6-6DF1-4CFC-8F89-90F6CA182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91" y="165653"/>
            <a:ext cx="4242768" cy="3390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2EF527-FA6D-4344-B0A5-3C5602430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91" y="3556553"/>
            <a:ext cx="4242768" cy="316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800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2A9B71-2DC0-452A-9F68-C2C117D21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30" y="80757"/>
            <a:ext cx="11093285" cy="32010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4A9003A-DDBE-4A90-A1EF-04D872798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33" y="3321549"/>
            <a:ext cx="11192882" cy="349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3940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31B9B1-9344-4927-91BA-3D3F59072375}"/>
              </a:ext>
            </a:extLst>
          </p:cNvPr>
          <p:cNvSpPr txBox="1"/>
          <p:nvPr/>
        </p:nvSpPr>
        <p:spPr>
          <a:xfrm>
            <a:off x="4663695" y="740649"/>
            <a:ext cx="2864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E29F90-1682-4FBC-B8A6-EEF635459AFB}"/>
              </a:ext>
            </a:extLst>
          </p:cNvPr>
          <p:cNvSpPr txBox="1"/>
          <p:nvPr/>
        </p:nvSpPr>
        <p:spPr>
          <a:xfrm>
            <a:off x="230690" y="3275924"/>
            <a:ext cx="704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Grammar: used to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EA731C-8926-4A02-BA88-5065C0CB0F0F}"/>
              </a:ext>
            </a:extLst>
          </p:cNvPr>
          <p:cNvSpPr txBox="1"/>
          <p:nvPr/>
        </p:nvSpPr>
        <p:spPr>
          <a:xfrm>
            <a:off x="315098" y="5251550"/>
            <a:ext cx="107342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https://www.youtube.com/watch?v=yhGQchXSkKY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17F0E7-44B2-4A13-B05E-39B92307F07F}"/>
              </a:ext>
            </a:extLst>
          </p:cNvPr>
          <p:cNvSpPr txBox="1"/>
          <p:nvPr/>
        </p:nvSpPr>
        <p:spPr>
          <a:xfrm>
            <a:off x="272894" y="4725344"/>
            <a:ext cx="113563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Listening and watching the video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4E7FC0-3464-4AED-BB5E-1C88AFFE71E8}"/>
              </a:ext>
            </a:extLst>
          </p:cNvPr>
          <p:cNvSpPr txBox="1"/>
          <p:nvPr/>
        </p:nvSpPr>
        <p:spPr>
          <a:xfrm>
            <a:off x="315098" y="5774770"/>
            <a:ext cx="107342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https://www.youtube.com/watch?v=YvcTZ_hNSPU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2F6541-88F7-4870-98AE-9F2BFF54B88B}"/>
              </a:ext>
            </a:extLst>
          </p:cNvPr>
          <p:cNvSpPr txBox="1"/>
          <p:nvPr/>
        </p:nvSpPr>
        <p:spPr>
          <a:xfrm>
            <a:off x="272894" y="3759622"/>
            <a:ext cx="107342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https://www.youtube.com/watch?v=EvjdYDhyfv4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B6F7FC-EAFF-431A-A3F0-5E5FF09B7C26}"/>
              </a:ext>
            </a:extLst>
          </p:cNvPr>
          <p:cNvSpPr txBox="1"/>
          <p:nvPr/>
        </p:nvSpPr>
        <p:spPr>
          <a:xfrm>
            <a:off x="272894" y="1988471"/>
            <a:ext cx="107342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https://www.youtube.com/watch?v=0a15UOja3JM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D1D614-4BA3-4350-AB3D-D551DCFDEB84}"/>
              </a:ext>
            </a:extLst>
          </p:cNvPr>
          <p:cNvSpPr txBox="1"/>
          <p:nvPr/>
        </p:nvSpPr>
        <p:spPr>
          <a:xfrm>
            <a:off x="230690" y="1556149"/>
            <a:ext cx="704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Vocabulary: Holidays and special events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B7F213-9513-40DB-BB1C-BF9AB6C487B6}"/>
              </a:ext>
            </a:extLst>
          </p:cNvPr>
          <p:cNvSpPr txBox="1"/>
          <p:nvPr/>
        </p:nvSpPr>
        <p:spPr>
          <a:xfrm>
            <a:off x="272894" y="2420793"/>
            <a:ext cx="107342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https://www.youtube.com/watch?v=qzomIsP99wA</a:t>
            </a:r>
          </a:p>
        </p:txBody>
      </p:sp>
    </p:spTree>
    <p:extLst>
      <p:ext uri="{BB962C8B-B14F-4D97-AF65-F5344CB8AC3E}">
        <p14:creationId xmlns:p14="http://schemas.microsoft.com/office/powerpoint/2010/main" val="3169232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12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A9BF722-179B-4DC1-BEEB-788098EBC6B7}"/>
              </a:ext>
            </a:extLst>
          </p:cNvPr>
          <p:cNvSpPr txBox="1"/>
          <p:nvPr/>
        </p:nvSpPr>
        <p:spPr>
          <a:xfrm>
            <a:off x="0" y="734230"/>
            <a:ext cx="2292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 12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99E8A9-1C30-40B7-BBFE-FA47DD252E69}"/>
              </a:ext>
            </a:extLst>
          </p:cNvPr>
          <p:cNvSpPr txBox="1"/>
          <p:nvPr/>
        </p:nvSpPr>
        <p:spPr>
          <a:xfrm>
            <a:off x="3457290" y="672675"/>
            <a:ext cx="7639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SPECIAL OCCASIONS</a:t>
            </a:r>
          </a:p>
        </p:txBody>
      </p:sp>
      <p:pic>
        <p:nvPicPr>
          <p:cNvPr id="2" name="Picture 2" descr="Brighton Wedding Venues | The Grand Brighton">
            <a:extLst>
              <a:ext uri="{FF2B5EF4-FFF2-40B4-BE49-F238E27FC236}">
                <a16:creationId xmlns:a16="http://schemas.microsoft.com/office/drawing/2014/main" id="{8FE4DC54-BFA2-43BF-806C-7991B57D50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847" y="2354709"/>
            <a:ext cx="5810719" cy="4317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I'm Getting The Wedding of My Dreams By Going Super-Small">
            <a:extLst>
              <a:ext uri="{FF2B5EF4-FFF2-40B4-BE49-F238E27FC236}">
                <a16:creationId xmlns:a16="http://schemas.microsoft.com/office/drawing/2014/main" id="{AF99C38E-192E-4DED-9C02-D8A6A5784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610" y="2354709"/>
            <a:ext cx="5785390" cy="4317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775EB33-0FA7-4571-A329-623842E55D48}"/>
              </a:ext>
            </a:extLst>
          </p:cNvPr>
          <p:cNvSpPr txBox="1"/>
          <p:nvPr/>
        </p:nvSpPr>
        <p:spPr>
          <a:xfrm>
            <a:off x="5585792" y="1202733"/>
            <a:ext cx="35979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speʃl</a:t>
            </a:r>
            <a:r>
              <a:rPr lang="en-US" sz="2800" dirty="0">
                <a:solidFill>
                  <a:srgbClr val="333333"/>
                </a:solidFill>
                <a:latin typeface="Lucida Sans Unicode" panose="020B0602030504020204" pitchFamily="34" charset="0"/>
              </a:rPr>
              <a:t> 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əˈkeɪʒn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476EAA-CD0F-4AB3-9D2D-97D650CCF7C7}"/>
              </a:ext>
            </a:extLst>
          </p:cNvPr>
          <p:cNvSpPr txBox="1"/>
          <p:nvPr/>
        </p:nvSpPr>
        <p:spPr>
          <a:xfrm>
            <a:off x="3457290" y="1686152"/>
            <a:ext cx="82855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 particular time when something happens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780697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7615E1-AA83-483A-9B84-D12B5773C8DC}"/>
              </a:ext>
            </a:extLst>
          </p:cNvPr>
          <p:cNvSpPr txBox="1"/>
          <p:nvPr/>
        </p:nvSpPr>
        <p:spPr>
          <a:xfrm>
            <a:off x="41285" y="728353"/>
            <a:ext cx="2292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 12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83AA35-54FA-4482-B0F1-5CF1CCEE05FE}"/>
              </a:ext>
            </a:extLst>
          </p:cNvPr>
          <p:cNvSpPr txBox="1"/>
          <p:nvPr/>
        </p:nvSpPr>
        <p:spPr>
          <a:xfrm>
            <a:off x="41285" y="1518821"/>
            <a:ext cx="2292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CBF4F9-4CF3-4498-8106-58D569193B5F}"/>
              </a:ext>
            </a:extLst>
          </p:cNvPr>
          <p:cNvSpPr txBox="1"/>
          <p:nvPr/>
        </p:nvSpPr>
        <p:spPr>
          <a:xfrm>
            <a:off x="2695930" y="1780431"/>
            <a:ext cx="76398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Celebrations, past and present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7DC7DE-7429-4FDB-A459-40C9F1043367}"/>
              </a:ext>
            </a:extLst>
          </p:cNvPr>
          <p:cNvSpPr txBox="1"/>
          <p:nvPr/>
        </p:nvSpPr>
        <p:spPr>
          <a:xfrm>
            <a:off x="3364524" y="894958"/>
            <a:ext cx="7639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SPECIAL OCCASIONS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CB2CBB-AAC4-4396-8597-ADF1B053C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622" y="3497060"/>
            <a:ext cx="10408755" cy="263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097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2967652" y="532254"/>
            <a:ext cx="7262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211536" y="532254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-371655" y="4964467"/>
            <a:ext cx="305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Carnival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1701269" y="5047920"/>
            <a:ext cx="2453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kɑːnɪvl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5925945" y="4847652"/>
            <a:ext cx="64982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 public festival, usually one that happens at a regular time each year, that involves music and dancing in the streets, for which people wear brightly 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coloured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clothes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0" name="Picture 2" descr="BÁO SÀI GÒN GIẢI PHÓNG">
            <a:extLst>
              <a:ext uri="{FF2B5EF4-FFF2-40B4-BE49-F238E27FC236}">
                <a16:creationId xmlns:a16="http://schemas.microsoft.com/office/drawing/2014/main" id="{F4868306-31F1-46E1-BA1E-C091400BB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36" y="1279135"/>
            <a:ext cx="5533532" cy="3735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Những khoảnh khắc đẹp trong Carnival đường phố Hà Nội - VnExpress Du lịch">
            <a:extLst>
              <a:ext uri="{FF2B5EF4-FFF2-40B4-BE49-F238E27FC236}">
                <a16:creationId xmlns:a16="http://schemas.microsoft.com/office/drawing/2014/main" id="{B5EB748D-662A-4CE4-A129-362A8A945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279135"/>
            <a:ext cx="5671931" cy="3685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B2624B-275C-4188-8766-8DB874692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535" y="5604629"/>
            <a:ext cx="4879847" cy="113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34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2856912" y="648487"/>
            <a:ext cx="7262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211536" y="676467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438549" y="5662207"/>
            <a:ext cx="305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Christmas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740730" y="6175166"/>
            <a:ext cx="2453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krɪsməs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3496846" y="5785318"/>
            <a:ext cx="82764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25 December, the day when Christians celebrate the birth of Christ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Lời chúc Giáng Sinh Merry Christmas bằng tiếng Anh ngắn gọn, hay và ý nghĩa  - META.vn">
            <a:extLst>
              <a:ext uri="{FF2B5EF4-FFF2-40B4-BE49-F238E27FC236}">
                <a16:creationId xmlns:a16="http://schemas.microsoft.com/office/drawing/2014/main" id="{E9534B95-D1A3-4FD6-8D3F-F998A6359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37" y="1712646"/>
            <a:ext cx="5579664" cy="394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Baamboozle - Christmas">
            <a:extLst>
              <a:ext uri="{FF2B5EF4-FFF2-40B4-BE49-F238E27FC236}">
                <a16:creationId xmlns:a16="http://schemas.microsoft.com/office/drawing/2014/main" id="{955FDBB9-0A2B-4881-B668-859B75EAD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3235" y="1712645"/>
            <a:ext cx="6095999" cy="3949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809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4337173" y="492649"/>
            <a:ext cx="3845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197696" y="492649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531315" y="5595404"/>
            <a:ext cx="305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Diwali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833496" y="6108363"/>
            <a:ext cx="2453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dɪˈwɑːli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3915520" y="5704479"/>
            <a:ext cx="82764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 Hindu festival that is held in the autumn, celebrated by lighting </a:t>
            </a:r>
            <a:r>
              <a:rPr lang="en-US" sz="2800" b="0" i="1" u="none" strike="noStrike" dirty="0">
                <a:solidFill>
                  <a:srgbClr val="00860E"/>
                </a:solidFill>
                <a:effectLst/>
                <a:latin typeface="inherit"/>
                <a:hlinkClick r:id="rId2" tooltip="candles definition"/>
              </a:rPr>
              <a:t>candles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and </a:t>
            </a:r>
            <a:r>
              <a:rPr lang="en-US" sz="2800" b="0" i="1" u="none" strike="noStrike" dirty="0">
                <a:solidFill>
                  <a:srgbClr val="00860E"/>
                </a:solidFill>
                <a:effectLst/>
                <a:latin typeface="inherit"/>
                <a:hlinkClick r:id="rId3" tooltip="clay definition"/>
              </a:rPr>
              <a:t>clay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lamps, and with </a:t>
            </a:r>
            <a:r>
              <a:rPr lang="en-US" sz="2800" b="0" i="1" u="none" strike="noStrike" dirty="0">
                <a:solidFill>
                  <a:srgbClr val="00860E"/>
                </a:solidFill>
                <a:effectLst/>
                <a:latin typeface="inherit"/>
                <a:hlinkClick r:id="rId4" tooltip="fireworks definition"/>
              </a:rPr>
              <a:t>fireworks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Lễ hội Diwali của Ấn Độ tại Hà Nội">
            <a:extLst>
              <a:ext uri="{FF2B5EF4-FFF2-40B4-BE49-F238E27FC236}">
                <a16:creationId xmlns:a16="http://schemas.microsoft.com/office/drawing/2014/main" id="{C258FDD6-8B33-4728-9189-5AC269286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68" y="1311009"/>
            <a:ext cx="5825731" cy="4359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Du lịch Ấn Độ tháng 10, hòa mình vào lễ hội ánh sáng Diwali">
            <a:extLst>
              <a:ext uri="{FF2B5EF4-FFF2-40B4-BE49-F238E27FC236}">
                <a16:creationId xmlns:a16="http://schemas.microsoft.com/office/drawing/2014/main" id="{8C0D5CCD-48A4-4C56-8529-55ABA5E1B3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870" y="1358619"/>
            <a:ext cx="5661862" cy="4345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1181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7699CD-8C12-43F4-B54D-C1AF682B8787}"/>
              </a:ext>
            </a:extLst>
          </p:cNvPr>
          <p:cNvSpPr txBox="1"/>
          <p:nvPr/>
        </p:nvSpPr>
        <p:spPr>
          <a:xfrm>
            <a:off x="4719284" y="569507"/>
            <a:ext cx="32759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Celebrations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485575" y="521967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-377373" y="4739919"/>
            <a:ext cx="1982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377972" y="4831187"/>
            <a:ext cx="2453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iːd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4589660" y="4737325"/>
            <a:ext cx="755451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one of the two main Muslim festivals, either Eid ul-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Fitr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inherit"/>
              </a:rPr>
              <a:t>/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iːd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ʌl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fɪtə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(r)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inherit"/>
              </a:rPr>
              <a:t>/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at the end of Ramadan, or Eid ul-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Adha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inherit"/>
              </a:rPr>
              <a:t>/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iːd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ʌl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ʌdə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inherit"/>
              </a:rPr>
              <a:t>/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, which celebrates the end of the </a:t>
            </a:r>
            <a:r>
              <a:rPr lang="en-US" sz="2800" b="0" i="0" u="none" strike="noStrike" dirty="0">
                <a:solidFill>
                  <a:srgbClr val="00860E"/>
                </a:solidFill>
                <a:effectLst/>
                <a:latin typeface="inherit"/>
                <a:hlinkClick r:id="rId2" tooltip="pilgrimage definition"/>
              </a:rPr>
              <a:t>pilgrimage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to Mecca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 descr="Người Hồi giáo ở Indonesia bước vào tháng lễ nhịn ăn Ramadan | Lễ hội |  Vietnam+ (VietnamPlus)">
            <a:extLst>
              <a:ext uri="{FF2B5EF4-FFF2-40B4-BE49-F238E27FC236}">
                <a16:creationId xmlns:a16="http://schemas.microsoft.com/office/drawing/2014/main" id="{6A051770-BABD-4C05-B0B0-CCD4742BC3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28" y="1120619"/>
            <a:ext cx="4822275" cy="3697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Người dân Ai Cập chào đón lễ hiến sinh Eid Al-Adha - Báo Đồng Nai điện tử">
            <a:extLst>
              <a:ext uri="{FF2B5EF4-FFF2-40B4-BE49-F238E27FC236}">
                <a16:creationId xmlns:a16="http://schemas.microsoft.com/office/drawing/2014/main" id="{8D13CFE7-F2F1-454E-8F4B-F50AA32B2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3200" y="1120619"/>
            <a:ext cx="5238915" cy="3616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97A9F55-B172-4344-8B30-ED4C14686163}"/>
              </a:ext>
            </a:extLst>
          </p:cNvPr>
          <p:cNvSpPr txBox="1"/>
          <p:nvPr/>
        </p:nvSpPr>
        <p:spPr>
          <a:xfrm>
            <a:off x="210628" y="5270392"/>
            <a:ext cx="39404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i="1" dirty="0"/>
              <a:t>một trong hai lễ hội chính của người Hồi giáo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150075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E06941C113C541AC0457BC9259608C" ma:contentTypeVersion="5" ma:contentTypeDescription="Create a new document." ma:contentTypeScope="" ma:versionID="1d9ce00807974bf0693c4f1f40f58f89">
  <xsd:schema xmlns:xsd="http://www.w3.org/2001/XMLSchema" xmlns:xs="http://www.w3.org/2001/XMLSchema" xmlns:p="http://schemas.microsoft.com/office/2006/metadata/properties" xmlns:ns3="39a131ec-e19d-42be-8591-3fcdfcf2f7e2" xmlns:ns4="444932da-0485-4473-8ae7-3ece2cf45c2a" targetNamespace="http://schemas.microsoft.com/office/2006/metadata/properties" ma:root="true" ma:fieldsID="c79fde4dcb096ded0c793d0d609ed09a" ns3:_="" ns4:_="">
    <xsd:import namespace="39a131ec-e19d-42be-8591-3fcdfcf2f7e2"/>
    <xsd:import namespace="444932da-0485-4473-8ae7-3ece2cf45c2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a131ec-e19d-42be-8591-3fcdfcf2f7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4932da-0485-4473-8ae7-3ece2cf45c2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601EF8-5C84-4079-BD75-F6A38807A137}">
  <ds:schemaRefs>
    <ds:schemaRef ds:uri="39a131ec-e19d-42be-8591-3fcdfcf2f7e2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444932da-0485-4473-8ae7-3ece2cf45c2a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26F970B2-B050-4944-8B32-5AFF68B2FA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a131ec-e19d-42be-8591-3fcdfcf2f7e2"/>
    <ds:schemaRef ds:uri="444932da-0485-4473-8ae7-3ece2cf45c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864AB00-461D-41AA-B1E9-202FD92224A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2315</TotalTime>
  <Words>576</Words>
  <Application>Microsoft Office PowerPoint</Application>
  <PresentationFormat>Widescreen</PresentationFormat>
  <Paragraphs>107</Paragraphs>
  <Slides>33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inherit</vt:lpstr>
      <vt:lpstr>Arial</vt:lpstr>
      <vt:lpstr>Bodoni MT</vt:lpstr>
      <vt:lpstr>Calibri</vt:lpstr>
      <vt:lpstr>Calibri Light</vt:lpstr>
      <vt:lpstr>Lucida Sans Unicode</vt:lpstr>
      <vt:lpstr>Roboto</vt:lpstr>
      <vt:lpstr>Source Sans Pro</vt:lpstr>
      <vt:lpstr>Times New Roman</vt:lpstr>
      <vt:lpstr>Office Theme</vt:lpstr>
      <vt:lpstr>PowerPoint Presentation</vt:lpstr>
      <vt:lpstr>PowerPoint Presentation</vt:lpstr>
      <vt:lpstr>TEACHER’S PERSONAL INFORMATION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Loan Nguyen Thanh</dc:creator>
  <cp:lastModifiedBy>Keios Starqua</cp:lastModifiedBy>
  <cp:revision>167</cp:revision>
  <dcterms:created xsi:type="dcterms:W3CDTF">2021-02-07T08:41:03Z</dcterms:created>
  <dcterms:modified xsi:type="dcterms:W3CDTF">2021-12-06T06:18:46Z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0x01010082E06941C113C541AC0457BC9259608C</vt:lpwstr>
  </property>
</Properties>
</file>